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5" r:id="rId8"/>
    <p:sldId id="296" r:id="rId9"/>
    <p:sldId id="297" r:id="rId10"/>
    <p:sldId id="298" r:id="rId11"/>
    <p:sldId id="267" r:id="rId12"/>
    <p:sldId id="269" r:id="rId13"/>
    <p:sldId id="268" r:id="rId14"/>
    <p:sldId id="274" r:id="rId15"/>
    <p:sldId id="273" r:id="rId16"/>
    <p:sldId id="272" r:id="rId17"/>
    <p:sldId id="275" r:id="rId18"/>
    <p:sldId id="280" r:id="rId19"/>
    <p:sldId id="281" r:id="rId20"/>
    <p:sldId id="282" r:id="rId21"/>
    <p:sldId id="283" r:id="rId22"/>
    <p:sldId id="276" r:id="rId23"/>
    <p:sldId id="284" r:id="rId24"/>
    <p:sldId id="285" r:id="rId25"/>
    <p:sldId id="286" r:id="rId26"/>
    <p:sldId id="270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66" r:id="rId37"/>
    <p:sldId id="263" r:id="rId38"/>
    <p:sldId id="264" r:id="rId39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41" autoAdjust="0"/>
    <p:restoredTop sz="94660"/>
  </p:normalViewPr>
  <p:slideViewPr>
    <p:cSldViewPr snapToGrid="0">
      <p:cViewPr varScale="1">
        <p:scale>
          <a:sx n="49" d="100"/>
          <a:sy n="49" d="100"/>
        </p:scale>
        <p:origin x="67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 smtClean="0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560784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ชื่อและ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470356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คำอ้างอิงพร้อม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626407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685034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อ้างอิ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48044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จริง หรือ เท็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732757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3862632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25657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44740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53917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943662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4217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769608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03204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109339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h-TH" dirty="0" smtClean="0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79431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759673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microsoft.com/office/2007/relationships/hdphoto" Target="../media/hdphoto2.wdp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6.JP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microsoft.com/office/2007/relationships/hdphoto" Target="../media/hdphoto4.wdp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microsoft.com/office/2007/relationships/hdphoto" Target="../media/hdphoto3.wdp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microsoft.com/office/2007/relationships/hdphoto" Target="../media/hdphoto6.wdp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07/relationships/hdphoto" Target="../media/hdphoto5.wdp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microsoft.com/office/2007/relationships/hdphoto" Target="../media/hdphoto8.wdp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microsoft.com/office/2007/relationships/hdphoto" Target="../media/hdphoto7.wdp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microsoft.com/office/2007/relationships/hdphoto" Target="../media/hdphoto10.wdp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microsoft.com/office/2007/relationships/hdphoto" Target="../media/hdphoto9.wdp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microsoft.com/office/2007/relationships/hdphoto" Target="../media/hdphoto12.wdp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microsoft.com/office/2007/relationships/hdphoto" Target="../media/hdphoto11.wdp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microsoft.com/office/2007/relationships/hdphoto" Target="../media/hdphoto13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microsoft.com/office/2007/relationships/hdphoto" Target="../media/hdphoto14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8.jp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eg"/><Relationship Id="rId4" Type="http://schemas.microsoft.com/office/2007/relationships/hdphoto" Target="../media/hdphoto18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3.jpg"/><Relationship Id="rId7" Type="http://schemas.openxmlformats.org/officeDocument/2006/relationships/image" Target="../media/image16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gif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77764"/>
            <a:ext cx="12220752" cy="1480235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2075801" y="3023518"/>
            <a:ext cx="79052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 smtClean="0">
                <a:solidFill>
                  <a:schemeClr val="accent4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จัดทำโดย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นายจตุรงค์        โรจนวัฒนา	</a:t>
            </a:r>
            <a:r>
              <a:rPr lang="th-TH" sz="3600" b="1" dirty="0" smtClean="0">
                <a:solidFill>
                  <a:srgbClr val="0000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รหัสนักศึกษา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5551000473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นายเกษมสันต์   ยินดี		</a:t>
            </a:r>
            <a:r>
              <a:rPr lang="th-TH" sz="3600" b="1" dirty="0" smtClean="0">
                <a:solidFill>
                  <a:srgbClr val="0000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รหัสนักศึกษา 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5551000994</a:t>
            </a:r>
            <a:endParaRPr lang="th-TH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5"/>
          <p:cNvSpPr txBox="1"/>
          <p:nvPr/>
        </p:nvSpPr>
        <p:spPr>
          <a:xfrm>
            <a:off x="3023196" y="4896534"/>
            <a:ext cx="6304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 smtClean="0">
                <a:solidFill>
                  <a:schemeClr val="accent4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อาจารย์ที่ปรึกษา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	อ.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ดร.บุญช่วย ศรีธรรมศักดิ์</a:t>
            </a: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2543908" y="1778027"/>
            <a:ext cx="6969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/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กรณีศึกษาบริษัท </a:t>
            </a:r>
            <a:r>
              <a:rPr lang="th-TH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เว็ลธ์</a:t>
            </a:r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แมเนจเม้นท์</a:t>
            </a:r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ซิสเท็ม</a:t>
            </a:r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จำกัด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80" y="159578"/>
            <a:ext cx="4804791" cy="1622601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97019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รูปภาพ 5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93055"/>
            <a:ext cx="7338826" cy="605685"/>
          </a:xfrm>
          <a:prstGeom prst="rect">
            <a:avLst/>
          </a:prstGeom>
        </p:spPr>
      </p:pic>
      <p:sp>
        <p:nvSpPr>
          <p:cNvPr id="7" name="กล่องข้อความ 6"/>
          <p:cNvSpPr txBox="1"/>
          <p:nvPr/>
        </p:nvSpPr>
        <p:spPr>
          <a:xfrm>
            <a:off x="542192" y="93055"/>
            <a:ext cx="63369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ภาพรวมโครงสร้าง</a:t>
            </a:r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การทำงานของระบบ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กล่องข้อความ 7"/>
          <p:cNvSpPr txBox="1"/>
          <p:nvPr/>
        </p:nvSpPr>
        <p:spPr>
          <a:xfrm>
            <a:off x="1548607" y="654277"/>
            <a:ext cx="27590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ในส่วนของ </a:t>
            </a:r>
            <a:r>
              <a:rPr lang="en-US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Model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458" y="1225456"/>
            <a:ext cx="9586013" cy="563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7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27446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915676" y="1720711"/>
            <a:ext cx="1983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การเข้าสู่ระบบ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070" y="2668668"/>
            <a:ext cx="8907123" cy="371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4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0" y="140134"/>
            <a:ext cx="7338826" cy="648863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27275" y="1288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1672420" y="848020"/>
            <a:ext cx="2630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การเข้าสู่ระบบ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09" y="1553374"/>
            <a:ext cx="10694221" cy="517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0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727" y="2535225"/>
            <a:ext cx="3945790" cy="3313781"/>
          </a:xfrm>
          <a:prstGeom prst="rect">
            <a:avLst/>
          </a:prstGeom>
        </p:spPr>
      </p:pic>
      <p:sp>
        <p:nvSpPr>
          <p:cNvPr id="7" name="ลูกศรซ้าย 6"/>
          <p:cNvSpPr/>
          <p:nvPr/>
        </p:nvSpPr>
        <p:spPr>
          <a:xfrm>
            <a:off x="8276540" y="3153103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6312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9710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727" y="2535225"/>
            <a:ext cx="3945790" cy="3313781"/>
          </a:xfrm>
          <a:prstGeom prst="rect">
            <a:avLst/>
          </a:prstGeom>
        </p:spPr>
      </p:pic>
      <p:sp>
        <p:nvSpPr>
          <p:cNvPr id="7" name="ลูกศรซ้าย 6"/>
          <p:cNvSpPr/>
          <p:nvPr/>
        </p:nvSpPr>
        <p:spPr>
          <a:xfrm>
            <a:off x="8276540" y="3153103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6312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4072149" y="4004441"/>
            <a:ext cx="3773186" cy="488731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7608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363041"/>
            <a:ext cx="6960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กล่องข้อความ 6"/>
          <p:cNvSpPr txBox="1"/>
          <p:nvPr/>
        </p:nvSpPr>
        <p:spPr>
          <a:xfrm>
            <a:off x="8783627" y="3595469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 ทุกปี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" name="กล่องข้อความ 6"/>
          <p:cNvSpPr txBox="1"/>
          <p:nvPr/>
        </p:nvSpPr>
        <p:spPr>
          <a:xfrm>
            <a:off x="8702186" y="4895250"/>
            <a:ext cx="3379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 รายปี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กล่องข้อความ 6"/>
          <p:cNvSpPr txBox="1"/>
          <p:nvPr/>
        </p:nvSpPr>
        <p:spPr>
          <a:xfrm>
            <a:off x="8250138" y="6153714"/>
            <a:ext cx="3831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 รายเดือน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4" name="รูปภาพ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496" y="3022713"/>
            <a:ext cx="4973829" cy="5269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รูปภาพ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7" y="5542817"/>
            <a:ext cx="11977449" cy="5192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รูปภาพ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6" y="4242336"/>
            <a:ext cx="11977449" cy="5468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รูปภาพ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80" y="1863851"/>
            <a:ext cx="1666337" cy="2317723"/>
          </a:xfrm>
          <a:prstGeom prst="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</p:pic>
      <p:sp>
        <p:nvSpPr>
          <p:cNvPr id="20" name="กล่องข้อความ 6"/>
          <p:cNvSpPr txBox="1"/>
          <p:nvPr/>
        </p:nvSpPr>
        <p:spPr>
          <a:xfrm>
            <a:off x="3079730" y="2495308"/>
            <a:ext cx="3626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การแสดงผลรูปแบบแผนภูมิ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1" name="ลูกศรขวา 20"/>
          <p:cNvSpPr/>
          <p:nvPr/>
        </p:nvSpPr>
        <p:spPr>
          <a:xfrm>
            <a:off x="2536169" y="2936452"/>
            <a:ext cx="603849" cy="34159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ลูกศรโค้ง 24"/>
          <p:cNvSpPr/>
          <p:nvPr/>
        </p:nvSpPr>
        <p:spPr>
          <a:xfrm rot="16200000">
            <a:off x="8534567" y="3664706"/>
            <a:ext cx="335238" cy="288389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6" name="ลูกศรโค้ง 25"/>
          <p:cNvSpPr/>
          <p:nvPr/>
        </p:nvSpPr>
        <p:spPr>
          <a:xfrm rot="16200000">
            <a:off x="8411929" y="4917806"/>
            <a:ext cx="335238" cy="288389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7" name="ลูกศรโค้ง 26"/>
          <p:cNvSpPr/>
          <p:nvPr/>
        </p:nvSpPr>
        <p:spPr>
          <a:xfrm rot="16200000">
            <a:off x="7974259" y="6177138"/>
            <a:ext cx="335238" cy="288389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9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32015" y="747004"/>
            <a:ext cx="4552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การวิเคราะห์สินทรัพย์ทั้งหมด ทุกปี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14" y="1836099"/>
            <a:ext cx="9567392" cy="24426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14" y="1304720"/>
            <a:ext cx="4117963" cy="4362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069" y="4416725"/>
            <a:ext cx="9449548" cy="24064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7171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32015" y="747004"/>
            <a:ext cx="5200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การวิเคราะห์สินทรัพย์ทั้งหมด ทุกปี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14" y="1304720"/>
            <a:ext cx="4117963" cy="4362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13" y="1836098"/>
            <a:ext cx="9567392" cy="24426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รูปภาพ 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671" y="4373809"/>
            <a:ext cx="9567392" cy="24489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895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32015" y="747004"/>
            <a:ext cx="4634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การวิเคราะห์สินทรัพย์ทั้งหมด รายปี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9" y="1341315"/>
            <a:ext cx="11977449" cy="5468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รูปภาพ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9" y="1932898"/>
            <a:ext cx="9567392" cy="24390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รูปภาพ 10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616" y="4416724"/>
            <a:ext cx="9448400" cy="24105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0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32015" y="747004"/>
            <a:ext cx="5282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การวิเคราะห์สินทรัพย์ทั้งหมด รายปี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1" name="รูปภาพ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3" y="1341314"/>
            <a:ext cx="11977449" cy="5468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รูปภาพ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87" y="1922123"/>
            <a:ext cx="9567392" cy="24426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385" y="4398730"/>
            <a:ext cx="9567392" cy="24426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140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31" y="242963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6"/>
          <p:cNvSpPr txBox="1"/>
          <p:nvPr/>
        </p:nvSpPr>
        <p:spPr>
          <a:xfrm>
            <a:off x="758349" y="1471689"/>
            <a:ext cx="534152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ความสำคัญ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ของการศึกษา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วัตถุประสงค์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ของการศึกษา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ขอบเขต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ของการศึกษา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ประโยชน์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ที่คาดว่าได้รับ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ภาพรวมโครงสร้างการทำงานของระบบ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การออกแบบระบบ</a:t>
            </a: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๐ กา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รทดสอบระบบ</a:t>
            </a:r>
            <a:endParaRPr lang="th-TH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สรุปและข้อเสนอแนะ</a:t>
            </a:r>
            <a:endParaRPr lang="th-TH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6" name="Picture 2" descr="http://www.wealth.co.th/images/wcampusimage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351" y="1471689"/>
            <a:ext cx="6537649" cy="4984645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/>
          <p:cNvSpPr txBox="1"/>
          <p:nvPr/>
        </p:nvSpPr>
        <p:spPr>
          <a:xfrm>
            <a:off x="533400" y="596900"/>
            <a:ext cx="23647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หัวข้อที่นำเสนอ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4351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32015" y="747004"/>
            <a:ext cx="5086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การวิเคราะห์สินทรัพย์ทั้งหมด รายเดือน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2" name="รูปภาพ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9" y="1317438"/>
            <a:ext cx="11977449" cy="5192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รูปภาพ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9" y="1907020"/>
            <a:ext cx="9567392" cy="24390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250" y="4388230"/>
            <a:ext cx="9567392" cy="24390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1093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32015" y="747004"/>
            <a:ext cx="5734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การวิเคราะห์สินทรัพย์ทั้งหมด รายเดือน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9" y="1317438"/>
            <a:ext cx="11977449" cy="5192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915646"/>
            <a:ext cx="9567392" cy="24404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384" y="4398730"/>
            <a:ext cx="9574168" cy="24404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656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727" y="2535225"/>
            <a:ext cx="3945790" cy="3313781"/>
          </a:xfrm>
          <a:prstGeom prst="rect">
            <a:avLst/>
          </a:prstGeom>
        </p:spPr>
      </p:pic>
      <p:sp>
        <p:nvSpPr>
          <p:cNvPr id="7" name="ลูกศรซ้าย 6"/>
          <p:cNvSpPr/>
          <p:nvPr/>
        </p:nvSpPr>
        <p:spPr>
          <a:xfrm>
            <a:off x="8276540" y="3153103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5856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การวิเคราะห์แต่ละประเภทตามความต้องการ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4072149" y="4513399"/>
            <a:ext cx="3773186" cy="488731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8401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9" y="4584884"/>
            <a:ext cx="11934316" cy="5013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9" y="2925740"/>
            <a:ext cx="11934316" cy="11181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487698"/>
            <a:ext cx="6311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การวิเคราะห์แต่ละประเภทตามความ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ต้องการ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กล่องข้อความ 6"/>
          <p:cNvSpPr txBox="1"/>
          <p:nvPr/>
        </p:nvSpPr>
        <p:spPr>
          <a:xfrm>
            <a:off x="5083088" y="2128707"/>
            <a:ext cx="6977702" cy="715089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สามารถเลือกให้แสดงสำหรับ ทุกปี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, 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รายปี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และรายเดือน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1725283" y="2954358"/>
            <a:ext cx="2812211" cy="4358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ลูกศรซ้าย 14"/>
          <p:cNvSpPr/>
          <p:nvPr/>
        </p:nvSpPr>
        <p:spPr>
          <a:xfrm rot="20013003">
            <a:off x="4583976" y="2899934"/>
            <a:ext cx="543464" cy="336431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สี่เหลี่ยมผืนผ้า 18"/>
          <p:cNvSpPr/>
          <p:nvPr/>
        </p:nvSpPr>
        <p:spPr>
          <a:xfrm>
            <a:off x="1725282" y="3583698"/>
            <a:ext cx="2812211" cy="43582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สี่เหลี่ยมผืนผ้า 19"/>
          <p:cNvSpPr/>
          <p:nvPr/>
        </p:nvSpPr>
        <p:spPr>
          <a:xfrm>
            <a:off x="1742533" y="4609041"/>
            <a:ext cx="2812211" cy="43582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22" name="ลูกศรเชื่อมต่อแบบตรง 21"/>
          <p:cNvCxnSpPr/>
          <p:nvPr/>
        </p:nvCxnSpPr>
        <p:spPr>
          <a:xfrm>
            <a:off x="4546119" y="3810236"/>
            <a:ext cx="1863307" cy="13970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23"/>
          <p:cNvCxnSpPr/>
          <p:nvPr/>
        </p:nvCxnSpPr>
        <p:spPr>
          <a:xfrm>
            <a:off x="4563370" y="4826953"/>
            <a:ext cx="1492372" cy="5731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กล่องข้อความ 6"/>
          <p:cNvSpPr txBox="1"/>
          <p:nvPr/>
        </p:nvSpPr>
        <p:spPr>
          <a:xfrm>
            <a:off x="6047117" y="5207250"/>
            <a:ext cx="6020168" cy="1634490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สามารถเลือกวิเคราะห์แต่ละสินทรัพย์ โดยเลือก</a:t>
            </a:r>
          </a:p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ประเภทข้อมูล คือ ประเภทลูกค้า หรือ ประเภทสินทรัพย์ </a:t>
            </a:r>
          </a:p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โดยต้องป้อนรหัสข้อมูลตามประเภทที่ต้องการวิเคราะห์ </a:t>
            </a:r>
          </a:p>
        </p:txBody>
      </p:sp>
    </p:spTree>
    <p:extLst>
      <p:ext uri="{BB962C8B-B14F-4D97-AF65-F5344CB8AC3E}">
        <p14:creationId xmlns:p14="http://schemas.microsoft.com/office/powerpoint/2010/main" val="248763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66520" y="724079"/>
            <a:ext cx="7803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การวิเคราะห์สำหรับลูกค้าแต่ละคน โดยเลือกช่วงเวลาเป็น ทุกปี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กล่องข้อความ 6"/>
          <p:cNvSpPr txBox="1"/>
          <p:nvPr/>
        </p:nvSpPr>
        <p:spPr>
          <a:xfrm>
            <a:off x="352429" y="1592243"/>
            <a:ext cx="5487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ตัวอย่างรูปแบบแผนภูมิวงกลม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Pie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96" y="2385764"/>
            <a:ext cx="11987104" cy="4359618"/>
          </a:xfrm>
          <a:prstGeom prst="rect">
            <a:avLst/>
          </a:prstGeom>
        </p:spPr>
      </p:pic>
      <p:sp>
        <p:nvSpPr>
          <p:cNvPr id="11" name="สี่เหลี่ยมผืนผ้า 10"/>
          <p:cNvSpPr/>
          <p:nvPr/>
        </p:nvSpPr>
        <p:spPr>
          <a:xfrm>
            <a:off x="1125599" y="2818103"/>
            <a:ext cx="1836376" cy="28381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6287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66520" y="724079"/>
            <a:ext cx="8268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การวิเคราะห์สำหรับสินทรัพย์แต่ละตัว โดยเลือกช่วงเวลาเป็น ทุกปี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กล่องข้อความ 6"/>
          <p:cNvSpPr txBox="1"/>
          <p:nvPr/>
        </p:nvSpPr>
        <p:spPr>
          <a:xfrm>
            <a:off x="352429" y="1592243"/>
            <a:ext cx="529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ตัวอย่างรูปแบบแผนภูมิเส้น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Line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4896" y="2181969"/>
            <a:ext cx="11822004" cy="4518930"/>
          </a:xfrm>
          <a:prstGeom prst="rect">
            <a:avLst/>
          </a:prstGeom>
        </p:spPr>
      </p:pic>
      <p:sp>
        <p:nvSpPr>
          <p:cNvPr id="11" name="สี่เหลี่ยมผืนผ้า 10"/>
          <p:cNvSpPr/>
          <p:nvPr/>
        </p:nvSpPr>
        <p:spPr>
          <a:xfrm>
            <a:off x="1315101" y="2685049"/>
            <a:ext cx="1836376" cy="28381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615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ลูกศรซ้าย 6"/>
          <p:cNvSpPr/>
          <p:nvPr/>
        </p:nvSpPr>
        <p:spPr>
          <a:xfrm>
            <a:off x="8245009" y="3894082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6330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การพยากรณ์สินทรัพย์ตามความต้องการของลูกค้า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727" y="2535224"/>
            <a:ext cx="3945790" cy="3313782"/>
          </a:xfrm>
          <a:prstGeom prst="rect">
            <a:avLst/>
          </a:prstGeom>
        </p:spPr>
      </p:pic>
      <p:sp>
        <p:nvSpPr>
          <p:cNvPr id="10" name="สี่เหลี่ยมผืนผ้า 9"/>
          <p:cNvSpPr/>
          <p:nvPr/>
        </p:nvSpPr>
        <p:spPr>
          <a:xfrm>
            <a:off x="4051403" y="4719542"/>
            <a:ext cx="3773186" cy="488731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6450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485169"/>
            <a:ext cx="697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การพยากรณ์สินทรัพย์ตามความต้องการของลูกค้า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0" name="กล่องข้อความ 6"/>
          <p:cNvSpPr txBox="1"/>
          <p:nvPr/>
        </p:nvSpPr>
        <p:spPr>
          <a:xfrm>
            <a:off x="7327925" y="4930286"/>
            <a:ext cx="3626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การแสดงผลรูปแบบแผนภูมิ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1" name="ลูกศรขวา 20"/>
          <p:cNvSpPr/>
          <p:nvPr/>
        </p:nvSpPr>
        <p:spPr>
          <a:xfrm rot="5400000">
            <a:off x="8800605" y="4285308"/>
            <a:ext cx="680955" cy="43077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26" y="2591406"/>
            <a:ext cx="4522784" cy="13317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318" y="2591406"/>
            <a:ext cx="4522784" cy="13272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กล่องข้อความ 6"/>
          <p:cNvSpPr txBox="1"/>
          <p:nvPr/>
        </p:nvSpPr>
        <p:spPr>
          <a:xfrm>
            <a:off x="1084605" y="4930286"/>
            <a:ext cx="37369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การคำนวณสูตรการพยากรณ์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3" name="ลูกศรขวา 22"/>
          <p:cNvSpPr/>
          <p:nvPr/>
        </p:nvSpPr>
        <p:spPr>
          <a:xfrm rot="5400000">
            <a:off x="2612590" y="4285308"/>
            <a:ext cx="680955" cy="43077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4778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0653"/>
            <a:ext cx="12192000" cy="4427347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416161"/>
            <a:ext cx="8893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การพยากรณ์สินทรัพย์ทั้งหมด ตามสูตรการพยากรณ์แบบตรงไปตรงมา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กล่องข้อความ 6"/>
          <p:cNvSpPr txBox="1"/>
          <p:nvPr/>
        </p:nvSpPr>
        <p:spPr>
          <a:xfrm>
            <a:off x="369682" y="1878848"/>
            <a:ext cx="529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ตัวอย่างรูปแบบแผนภูมิเส้น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Line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แผนผังลำดับงาน: กระบวนการ 6"/>
          <p:cNvSpPr/>
          <p:nvPr/>
        </p:nvSpPr>
        <p:spPr>
          <a:xfrm>
            <a:off x="10101532" y="2794958"/>
            <a:ext cx="2027208" cy="948906"/>
          </a:xfrm>
          <a:prstGeom prst="flowChart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6647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ลูกศรซ้าย 6"/>
          <p:cNvSpPr/>
          <p:nvPr/>
        </p:nvSpPr>
        <p:spPr>
          <a:xfrm>
            <a:off x="8245009" y="3894082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5873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การพยากรณ์แต่ละประเภทตามความต้องการ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727" y="2535224"/>
            <a:ext cx="3945790" cy="3313782"/>
          </a:xfrm>
          <a:prstGeom prst="rect">
            <a:avLst/>
          </a:prstGeom>
        </p:spPr>
      </p:pic>
      <p:sp>
        <p:nvSpPr>
          <p:cNvPr id="10" name="สี่เหลี่ยมผืนผ้า 9"/>
          <p:cNvSpPr/>
          <p:nvPr/>
        </p:nvSpPr>
        <p:spPr>
          <a:xfrm>
            <a:off x="4060029" y="5228501"/>
            <a:ext cx="3773186" cy="488731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6773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5837238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672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ความสำคัญของการศึกษา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076" name="Picture 4" descr="http://www.cac.gov.jm/portal/images/blog/AnalyticsTrack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7074" y="295274"/>
            <a:ext cx="10117540" cy="583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agestis-immobilier.com/wp-content/uploads/2015/11/a098495138c697fa80f7192de9dc3e8c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96" y="4015352"/>
            <a:ext cx="4481523" cy="2992117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more-for-small-business.com/image-files/sales-pla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165" y="3330505"/>
            <a:ext cx="5177883" cy="3791264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growth-startup.com/wp-content/uploads/2016/04/risk.jpe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847" y="-246185"/>
            <a:ext cx="4329153" cy="4186291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static.wixstatic.com/media/17806f_4abdfa581f3f499e87f608da445b5ebf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800" y="3100509"/>
            <a:ext cx="5827264" cy="425125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90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485169"/>
            <a:ext cx="5681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การพยากรณ์แต่ละประเภทตามความต้องการ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0" name="กล่องข้อความ 6"/>
          <p:cNvSpPr txBox="1"/>
          <p:nvPr/>
        </p:nvSpPr>
        <p:spPr>
          <a:xfrm>
            <a:off x="9849628" y="2098363"/>
            <a:ext cx="1912703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29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เลือกการแสดงผล</a:t>
            </a:r>
          </a:p>
          <a:p>
            <a:pPr algn="ctr"/>
            <a:r>
              <a:rPr lang="th-TH" sz="29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รูปแบบแผนภูมิ</a:t>
            </a:r>
            <a:endParaRPr lang="en-US" sz="29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6" y="2099487"/>
            <a:ext cx="3337070" cy="9826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842" y="2093462"/>
            <a:ext cx="3307015" cy="9704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กล่องข้อความ 6"/>
          <p:cNvSpPr txBox="1"/>
          <p:nvPr/>
        </p:nvSpPr>
        <p:spPr>
          <a:xfrm>
            <a:off x="3999413" y="2124631"/>
            <a:ext cx="190629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29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</a:t>
            </a:r>
          </a:p>
          <a:p>
            <a:pPr algn="ctr"/>
            <a:r>
              <a:rPr lang="th-TH" sz="29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สูตรการพยากรณ์</a:t>
            </a:r>
            <a:endParaRPr lang="en-US" sz="29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3" name="ลูกศรขวา 22"/>
          <p:cNvSpPr/>
          <p:nvPr/>
        </p:nvSpPr>
        <p:spPr>
          <a:xfrm>
            <a:off x="9416995" y="2456273"/>
            <a:ext cx="477645" cy="321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6" y="3355629"/>
            <a:ext cx="6111770" cy="15241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6" y="5724497"/>
            <a:ext cx="6119390" cy="6325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ลูกศรขวา 12"/>
          <p:cNvSpPr/>
          <p:nvPr/>
        </p:nvSpPr>
        <p:spPr>
          <a:xfrm>
            <a:off x="3765503" y="2417899"/>
            <a:ext cx="477645" cy="321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1285334" y="3392709"/>
            <a:ext cx="1958198" cy="30373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1319840" y="5724497"/>
            <a:ext cx="1923692" cy="35695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กล่องข้อความ 6"/>
          <p:cNvSpPr txBox="1"/>
          <p:nvPr/>
        </p:nvSpPr>
        <p:spPr>
          <a:xfrm>
            <a:off x="6590606" y="4117695"/>
            <a:ext cx="5448501" cy="2145268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สามารถเลือกพยากรณ์แต่ละสินทรัพย์ โดยเลือก</a:t>
            </a:r>
          </a:p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ประเภทข้อมูล คือ ประเภทลูกค้า หรือ ประเภทสินทรัพย์ โดยต้องกำหนดรายการเลือกประเภทข้อมูล ตามประเภทที่ต้องการ</a:t>
            </a:r>
          </a:p>
        </p:txBody>
      </p:sp>
      <p:cxnSp>
        <p:nvCxnSpPr>
          <p:cNvPr id="19" name="ตัวเชื่อมต่อตรง 18"/>
          <p:cNvCxnSpPr/>
          <p:nvPr/>
        </p:nvCxnSpPr>
        <p:spPr>
          <a:xfrm flipH="1">
            <a:off x="2881223" y="3696441"/>
            <a:ext cx="8626" cy="202805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ลูกศรขวา 23"/>
          <p:cNvSpPr/>
          <p:nvPr/>
        </p:nvSpPr>
        <p:spPr>
          <a:xfrm>
            <a:off x="2967488" y="5106838"/>
            <a:ext cx="3536830" cy="35368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082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8448"/>
            <a:ext cx="12192000" cy="4619552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66520" y="724079"/>
            <a:ext cx="8473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การพยากรณ์แต่ละประเภท 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ตามสูตรการพยากรณ์แบบ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ตรงไปตรงมา</a:t>
            </a:r>
          </a:p>
        </p:txBody>
      </p:sp>
      <p:sp>
        <p:nvSpPr>
          <p:cNvPr id="8" name="กล่องข้อความ 6"/>
          <p:cNvSpPr txBox="1"/>
          <p:nvPr/>
        </p:nvSpPr>
        <p:spPr>
          <a:xfrm>
            <a:off x="418565" y="1639780"/>
            <a:ext cx="529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ตัวอย่างรูปแบบแผนภูมิเส้น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Line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932703" y="2638101"/>
            <a:ext cx="1836376" cy="28381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กล่องข้อความ 6"/>
          <p:cNvSpPr txBox="1"/>
          <p:nvPr/>
        </p:nvSpPr>
        <p:spPr>
          <a:xfrm>
            <a:off x="418565" y="1184996"/>
            <a:ext cx="3563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สำหรับลูกค้า แบบนิติบุคคล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8269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2770"/>
            <a:ext cx="12192000" cy="4625230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894744" y="2638101"/>
            <a:ext cx="1865710" cy="28381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กล่องข้อความ 6"/>
          <p:cNvSpPr txBox="1"/>
          <p:nvPr/>
        </p:nvSpPr>
        <p:spPr>
          <a:xfrm>
            <a:off x="1666520" y="724079"/>
            <a:ext cx="830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การพยากรณ์แต่ละประเภท 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ตามสูตรการพยากรณ์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แบบปรับให้เรียบ</a:t>
            </a:r>
          </a:p>
        </p:txBody>
      </p:sp>
      <p:sp>
        <p:nvSpPr>
          <p:cNvPr id="12" name="กล่องข้อความ 6"/>
          <p:cNvSpPr txBox="1"/>
          <p:nvPr/>
        </p:nvSpPr>
        <p:spPr>
          <a:xfrm>
            <a:off x="418565" y="1639780"/>
            <a:ext cx="529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ตัวอย่างรูปแบบแผนภูมิเส้น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Line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กล่องข้อความ 6"/>
          <p:cNvSpPr txBox="1"/>
          <p:nvPr/>
        </p:nvSpPr>
        <p:spPr>
          <a:xfrm>
            <a:off x="418565" y="1184996"/>
            <a:ext cx="3336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สำหรับสินทรัพย์ แบบหุ้น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" name="แผนผังลำดับงาน: กระบวนการ 13"/>
          <p:cNvSpPr/>
          <p:nvPr/>
        </p:nvSpPr>
        <p:spPr>
          <a:xfrm>
            <a:off x="10127490" y="3053750"/>
            <a:ext cx="1975369" cy="862642"/>
          </a:xfrm>
          <a:prstGeom prst="flowChart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8309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26805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การทดสอบระบบ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1" name="รูปภาพ 10" descr="C:\Users\vViRuSs\Desktop\PProJectnal\graph jmeter\1000 คน 20 วิ 1 รอบ เครื่องเอม อู๋ ใช้ jmeter\ตัดเฉพาะ ตัวเลข analysis all เอามารวมกัน\analysis all\Graph results analysis all ภาพรวม.JPG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496" y="1683850"/>
            <a:ext cx="9989737" cy="5033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" name="รูปภาพ 9" descr="C:\Users\vViRuSs\Desktop\threads group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96" y="2143232"/>
            <a:ext cx="2546930" cy="16006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2" name="กล่องข้อความ 6"/>
          <p:cNvSpPr txBox="1"/>
          <p:nvPr/>
        </p:nvSpPr>
        <p:spPr>
          <a:xfrm>
            <a:off x="1632015" y="721564"/>
            <a:ext cx="8404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ผลจากการทดสอบ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ระบบ ในการวัดประสิทธิภาพมอดูลการวิเคราะห์</a:t>
            </a:r>
            <a:endParaRPr lang="th-TH" sz="36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099218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316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การทดสอบระบบ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1551579" y="691134"/>
            <a:ext cx="1100493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ผลจากการทดสอบ</a:t>
            </a:r>
            <a:r>
              <a:rPr lang="th-TH" sz="33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การวัด</a:t>
            </a:r>
            <a:r>
              <a:rPr lang="th-TH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ประสิทธิภาพของระบบฐานข้อมูล ใน</a:t>
            </a:r>
            <a:r>
              <a:rPr lang="th-TH" sz="33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การทดสอบมอดูลการพยากรณ์</a:t>
            </a:r>
            <a:endParaRPr lang="th-TH" sz="33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0" name="รูปภาพ 9" descr="prediction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804" y="1492370"/>
            <a:ext cx="9422287" cy="52558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รูปภาพ 7" descr="C:\Users\vViRuSs\Desktop\threads group2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90" y="1604419"/>
            <a:ext cx="2570385" cy="16857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รูปภาพ 8" descr="prediction 1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" t="272" r="74373" b="955"/>
          <a:stretch/>
        </p:blipFill>
        <p:spPr bwMode="auto">
          <a:xfrm>
            <a:off x="245890" y="4516537"/>
            <a:ext cx="2611379" cy="21258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798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กล่องข้อความ 6"/>
          <p:cNvSpPr txBox="1"/>
          <p:nvPr/>
        </p:nvSpPr>
        <p:spPr>
          <a:xfrm>
            <a:off x="972329" y="1373027"/>
            <a:ext cx="1128065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3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ผลจากการทดสอบการวัดประสิทธิภาพของระบบฐานข้อมูล ในการทดสอบมอดูลการ</a:t>
            </a:r>
            <a:r>
              <a:rPr lang="th-TH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พยากรณ์ (ต่อ)</a:t>
            </a:r>
            <a:endParaRPr lang="th-TH" sz="33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1" name="รูปภาพ 10" descr="C:\Users\kasem\AppData\Local\Microsoft\Windows\INetCache\Content.Word\prediction 3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91854"/>
            <a:ext cx="10976640" cy="10590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2" name="รูปภาพ 1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13" name="กล่องข้อความ 12"/>
          <p:cNvSpPr txBox="1"/>
          <p:nvPr/>
        </p:nvSpPr>
        <p:spPr>
          <a:xfrm>
            <a:off x="533400" y="596900"/>
            <a:ext cx="3316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การทดสอบระบบ (ต่อ)</a:t>
            </a: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1400102" y="3050857"/>
            <a:ext cx="10180992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จำนวนผู้ใช้</a:t>
            </a:r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(#Samples) 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หมายถึง จำนวนผู้ใช้ที่ต้องการทำการ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ทดสอบ </a:t>
            </a:r>
            <a:r>
              <a:rPr lang="en-US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= 3000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ผู้ใช้ </a:t>
            </a:r>
            <a:r>
              <a:rPr lang="th-TH" sz="3200" b="1" u="sng" dirty="0" smtClean="0">
                <a:solidFill>
                  <a:srgbClr val="0000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(3 รอบ)</a:t>
            </a:r>
          </a:p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ค่าเวลา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ตอบสนองเฉลี่ย (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Average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)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= 8453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วินาที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ค่าเวลา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ตอบสนองต่ำสุด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= 162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วินาที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ค่า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เวลาตอบสนองสูงสุด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= 10707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วินาที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ค่าเวลาตอบสนอง ที่ร้อยละ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90 (90% Line) = 10110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วินาที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ค่าเบี่ยงเบนมาตรฐาน (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Std. Dev.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= 2683.81</a:t>
            </a:r>
          </a:p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เปอร์เซ็นต์ความคลาดเคลื่อน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(Error %) = 48.17 %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๐ ค่าประมวลผลคำร้อง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ขอของฐานข้อมูล 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Throughput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 =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41.8 / sec</a:t>
            </a:r>
            <a:endParaRPr lang="th-TH" sz="30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กล่องข้อความ 7"/>
          <p:cNvSpPr txBox="1"/>
          <p:nvPr/>
        </p:nvSpPr>
        <p:spPr>
          <a:xfrm>
            <a:off x="6021720" y="3994379"/>
            <a:ext cx="58464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ค่าความเร็วในการเชื่อมต่อ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(KB/sec) = 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170.94 KB/sec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ค่ารับส่งข้อมูลเฉลี่ย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(Avg. Bytes) = 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4185.0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Bytes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1606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thailifeproduct.com/uploads/3883/images/edit/1234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817" y="3942767"/>
            <a:ext cx="6096000" cy="3143251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1117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สรุปและข้อเสนอแนะ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533400" y="1497632"/>
            <a:ext cx="745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สรุป</a:t>
            </a: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1206261" y="1995819"/>
            <a:ext cx="11591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 กรณีศึกษา บริษัท </a:t>
            </a:r>
            <a:r>
              <a:rPr lang="th-TH" sz="32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เว็ลธ์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2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แมเนจเม้นท์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2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ซิสเท็ม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จำกัด</a:t>
            </a:r>
          </a:p>
        </p:txBody>
      </p:sp>
      <p:sp>
        <p:nvSpPr>
          <p:cNvPr id="8" name="กล่องข้อความ 7"/>
          <p:cNvSpPr txBox="1"/>
          <p:nvPr/>
        </p:nvSpPr>
        <p:spPr>
          <a:xfrm>
            <a:off x="600807" y="2511583"/>
            <a:ext cx="1159119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ได้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รู้ถึงการเปลี่ยนแปลงมูลค่าของสินทรัพย์ในรายปี หรือรายเดือน ทำให้ดำเนินการ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วิเคราะห์ และ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แจกแจงได้อย่างถูกต้อง สะดวก รวดเร็ว และมีประสิทธิภาพ ได้รู้ถึงพฤติกรรมของลูกค้าต่อสินทรัพย์ในรายปี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หรือ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รายเดือน ได้ลดความเสี่ยงของลูกค้าจากข้อมูลสินทรัพย์ที่มีความไม่แน่นอน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ได้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ลดระยะเวลาการ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คาดการณ์ สินทรัพย์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ของลูกค้าในอนาคต และได้การพยากรณ์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จาก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การวิเคราะห์ความต้องการของลูกค้า</a:t>
            </a:r>
          </a:p>
        </p:txBody>
      </p:sp>
    </p:spTree>
    <p:extLst>
      <p:ext uri="{BB962C8B-B14F-4D97-AF65-F5344CB8AC3E}">
        <p14:creationId xmlns:p14="http://schemas.microsoft.com/office/powerpoint/2010/main" val="341609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mfa.go.th/business/contents/images/text_editor/images/investm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588" y="2684247"/>
            <a:ext cx="6510724" cy="4501556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8331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สรุปและข้อเสนอแนะ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600807" y="1505050"/>
            <a:ext cx="1754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ข้อเสนอแนะ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600807" y="2151381"/>
            <a:ext cx="115911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	เพื่อให้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 มีประสิทธิภาพมาก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ขึ้น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ต้องมีคำนวณ และการ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แสดงผลค่าการวิเคราะห์สินทรัพย์ตามความต้องการของ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ลูกค้าให้มี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ความคลาดเคลื่อนน้อย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ที่สุด และเพื่อให้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ระบบตัดสินใจในการแนะนำพฤติกรรมลูกค้ากับทรัพย์สินในการลงทุนอย่างมีความแม่นยำ</a:t>
            </a:r>
            <a:endParaRPr lang="en-US" sz="32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4157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190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84799" y="351368"/>
            <a:ext cx="43059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8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จบการนำเสนอ</a:t>
            </a:r>
            <a:endParaRPr lang="th-TH" sz="8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0" y="4606653"/>
            <a:ext cx="1320800" cy="2275248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7" name="กล่องข้อความ 6"/>
          <p:cNvSpPr txBox="1"/>
          <p:nvPr/>
        </p:nvSpPr>
        <p:spPr>
          <a:xfrm>
            <a:off x="7214430" y="5558461"/>
            <a:ext cx="36567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8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ขอบคุณครับ</a:t>
            </a:r>
            <a:endParaRPr lang="th-TH" sz="8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1215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5837238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844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วัตถุประสงค์ของการศึกษา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1108869" y="1479309"/>
            <a:ext cx="7172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กรณีศึกษา และวิเคราะห์ความต้องการสินทรัพย์ของลูกค้า</a:t>
            </a:r>
            <a:endParaRPr lang="th-TH" sz="3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185864"/>
            <a:ext cx="5837238" cy="1123811"/>
          </a:xfrm>
          <a:prstGeom prst="rect">
            <a:avLst/>
          </a:prstGeom>
        </p:spPr>
      </p:pic>
      <p:sp>
        <p:nvSpPr>
          <p:cNvPr id="8" name="กล่องข้อความ 7"/>
          <p:cNvSpPr txBox="1"/>
          <p:nvPr/>
        </p:nvSpPr>
        <p:spPr>
          <a:xfrm>
            <a:off x="533400" y="2487490"/>
            <a:ext cx="32207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ขอบเขตของการศึกษา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579245" y="3369899"/>
            <a:ext cx="634981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 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ระบบ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สามารถแจกแจงข้อมูล 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1.1 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ระหว่าง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สินทรัพย์ต่อลูกค้าเป็นรายเดือน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1.2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ระหว่างสินทรัพย์ต่อลูกค้าเป็นรายปี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1.3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ระหว่างลูกค้าต่อสินทรัพย์เป็นรายเดือน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1.4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ระหว่างลูกค้าต่อสินทรัพย์เป็นรายปี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026" name="Picture 2" descr="http://www.bangkokgoodhome.com/images/main_1462861727/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60" y="3019245"/>
            <a:ext cx="5118051" cy="293298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68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5837238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9421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ขอบเขตของการศึกษา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1108869" y="1523686"/>
            <a:ext cx="1004794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ระบบสามารถพยากรณ์ข้อมูลตามความต้องการของลูกค้าไม่รวมปัจจัยภายนอก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2.1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ความเป็นไปได้ในอนาคต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ของ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สินทรัพย์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ต่อลูกค้าเป็นรายเดือน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2.2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ความเป็นไปได้ในอนาคต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ของ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สินทรัพย์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ต่อลูกค้าเป็นรายปี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2.3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ความเป็นไปได้ในอนาคต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ของ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ลูกค้า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ต่อสินทรัพย์เป็นรายเดือน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2.4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ความเป็นไปได้ในอนาคต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ของ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ลูกค้า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ต่อสินทรัพย์เป็นรายปี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210" y="1924815"/>
            <a:ext cx="4974846" cy="4858339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6499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29" y="603547"/>
            <a:ext cx="4953682" cy="3299915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6" name="รูปภาพ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485" y="3735827"/>
            <a:ext cx="3934379" cy="2851268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4" name="รูปภาพ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961" y="3499004"/>
            <a:ext cx="4700302" cy="3358996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14954">
            <a:off x="-366825" y="931616"/>
            <a:ext cx="4206857" cy="2696703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634657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29866" y="346101"/>
            <a:ext cx="37930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ประโยชน์ที่คาดว่าจะได้รับ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0" name="รูปภาพ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264" y="124056"/>
            <a:ext cx="3650172" cy="3650172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3" name="รูปภาพ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5993">
            <a:off x="236389" y="3463335"/>
            <a:ext cx="2718420" cy="2349966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5" name="รูปภาพ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644" y="5782702"/>
            <a:ext cx="5861969" cy="1240429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183443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93055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42192" y="301017"/>
            <a:ext cx="56156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ภาพรวมโครงสร้างการทำงานของระบบ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7268"/>
            <a:ext cx="12192000" cy="542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5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93055"/>
            <a:ext cx="7338826" cy="605685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42192" y="93055"/>
            <a:ext cx="63369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ภาพรวมโครงสร้าง</a:t>
            </a:r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การทำงานของระบบ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5"/>
          <p:cNvSpPr txBox="1"/>
          <p:nvPr/>
        </p:nvSpPr>
        <p:spPr>
          <a:xfrm>
            <a:off x="1548607" y="654277"/>
            <a:ext cx="25715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ในส่วนของ </a:t>
            </a:r>
            <a:r>
              <a:rPr lang="en-US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View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459" y="1215498"/>
            <a:ext cx="9587570" cy="564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16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93055"/>
            <a:ext cx="7338826" cy="605685"/>
          </a:xfrm>
          <a:prstGeom prst="rect">
            <a:avLst/>
          </a:prstGeom>
        </p:spPr>
      </p:pic>
      <p:sp>
        <p:nvSpPr>
          <p:cNvPr id="8" name="กล่องข้อความ 7"/>
          <p:cNvSpPr txBox="1"/>
          <p:nvPr/>
        </p:nvSpPr>
        <p:spPr>
          <a:xfrm>
            <a:off x="542192" y="93055"/>
            <a:ext cx="63369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ภาพรวมโครงสร้าง</a:t>
            </a:r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การทำงานของระบบ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8"/>
          <p:cNvSpPr txBox="1"/>
          <p:nvPr/>
        </p:nvSpPr>
        <p:spPr>
          <a:xfrm>
            <a:off x="1548607" y="654277"/>
            <a:ext cx="33634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ในส่วนของ </a:t>
            </a:r>
            <a:r>
              <a:rPr lang="en-US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Controller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459" y="1225457"/>
            <a:ext cx="9573647" cy="563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90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ช่อ">
  <a:themeElements>
    <a:clrScheme name="น้ำเงินโทนอุ่น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ช่อ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ช่อ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1300</TotalTime>
  <Words>948</Words>
  <Application>Microsoft Office PowerPoint</Application>
  <PresentationFormat>แบบจอกว้าง</PresentationFormat>
  <Paragraphs>137</Paragraphs>
  <Slides>38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5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38</vt:i4>
      </vt:variant>
    </vt:vector>
  </HeadingPairs>
  <TitlesOfParts>
    <vt:vector size="44" baseType="lpstr">
      <vt:lpstr>Angsana New</vt:lpstr>
      <vt:lpstr>Arial</vt:lpstr>
      <vt:lpstr>Century Gothic</vt:lpstr>
      <vt:lpstr>DilleniaUPC</vt:lpstr>
      <vt:lpstr>Wingdings 3</vt:lpstr>
      <vt:lpstr>ช่อ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vViRuSs</dc:creator>
  <cp:lastModifiedBy>vViRuSs</cp:lastModifiedBy>
  <cp:revision>146</cp:revision>
  <dcterms:created xsi:type="dcterms:W3CDTF">2016-06-12T08:26:06Z</dcterms:created>
  <dcterms:modified xsi:type="dcterms:W3CDTF">2016-06-19T12:07:20Z</dcterms:modified>
</cp:coreProperties>
</file>